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</p:sldMasterIdLst>
  <p:notesMasterIdLst>
    <p:notesMasterId r:id="rId9"/>
  </p:notesMasterIdLst>
  <p:sldIdLst>
    <p:sldId id="256" r:id="rId2"/>
    <p:sldId id="261" r:id="rId3"/>
    <p:sldId id="257" r:id="rId4"/>
    <p:sldId id="258" r:id="rId5"/>
    <p:sldId id="259" r:id="rId6"/>
    <p:sldId id="260" r:id="rId7"/>
    <p:sldId id="262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65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A3E63B-EF3D-440F-8C0F-6B9DCDA476E9}" type="datetimeFigureOut">
              <a:rPr lang="hu-HU" smtClean="0"/>
              <a:t>2024. 05. 07.</a:t>
            </a:fld>
            <a:endParaRPr lang="hu-HU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u-HU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510B96-FE90-4FAA-A818-3D440062888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7166059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510B96-FE90-4FAA-A818-3D440062888F}" type="slidenum">
              <a:rPr lang="hu-HU" smtClean="0"/>
              <a:t>1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7465999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510B96-FE90-4FAA-A818-3D440062888F}" type="slidenum">
              <a:rPr lang="hu-HU" smtClean="0"/>
              <a:t>3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3599222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510B96-FE90-4FAA-A818-3D440062888F}" type="slidenum">
              <a:rPr lang="hu-HU" smtClean="0"/>
              <a:t>5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4667950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hu-HU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AF52F-EA93-4A36-85BF-38A34E564639}" type="datetimeFigureOut">
              <a:rPr lang="hu-HU" smtClean="0"/>
              <a:t>2024. 05. 07.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BF3C0-A712-4AE0-8BD4-15937FCF255D}" type="slidenum">
              <a:rPr lang="hu-HU" smtClean="0"/>
              <a:t>‹#›</a:t>
            </a:fld>
            <a:endParaRPr lang="hu-HU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41096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AF52F-EA93-4A36-85BF-38A34E564639}" type="datetimeFigureOut">
              <a:rPr lang="hu-HU" smtClean="0"/>
              <a:t>2024. 05. 07.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BF3C0-A712-4AE0-8BD4-15937FCF255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6643075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AF52F-EA93-4A36-85BF-38A34E564639}" type="datetimeFigureOut">
              <a:rPr lang="hu-HU" smtClean="0"/>
              <a:t>2024. 05. 07.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BF3C0-A712-4AE0-8BD4-15937FCF255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8986107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AF52F-EA93-4A36-85BF-38A34E564639}" type="datetimeFigureOut">
              <a:rPr lang="hu-HU" smtClean="0"/>
              <a:t>2024. 05. 07.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BF3C0-A712-4AE0-8BD4-15937FCF255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5682756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zakaszfejléc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AF52F-EA93-4A36-85BF-38A34E564639}" type="datetimeFigureOut">
              <a:rPr lang="hu-HU" smtClean="0"/>
              <a:t>2024. 05. 07.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BF3C0-A712-4AE0-8BD4-15937FCF255D}" type="slidenum">
              <a:rPr lang="hu-HU" smtClean="0"/>
              <a:t>‹#›</a:t>
            </a:fld>
            <a:endParaRPr lang="hu-HU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28512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AF52F-EA93-4A36-85BF-38A34E564639}" type="datetimeFigureOut">
              <a:rPr lang="hu-HU" smtClean="0"/>
              <a:t>2024. 05. 07.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BF3C0-A712-4AE0-8BD4-15937FCF255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5649919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AF52F-EA93-4A36-85BF-38A34E564639}" type="datetimeFigureOut">
              <a:rPr lang="hu-HU" smtClean="0"/>
              <a:t>2024. 05. 07.</a:t>
            </a:fld>
            <a:endParaRPr lang="hu-H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BF3C0-A712-4AE0-8BD4-15937FCF255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0892723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AF52F-EA93-4A36-85BF-38A34E564639}" type="datetimeFigureOut">
              <a:rPr lang="hu-HU" smtClean="0"/>
              <a:t>2024. 05. 07.</a:t>
            </a:fld>
            <a:endParaRPr lang="hu-H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BF3C0-A712-4AE0-8BD4-15937FCF255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8147339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AF52F-EA93-4A36-85BF-38A34E564639}" type="datetimeFigureOut">
              <a:rPr lang="hu-HU" smtClean="0"/>
              <a:t>2024. 05. 07.</a:t>
            </a:fld>
            <a:endParaRPr lang="hu-H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hu-H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BF3C0-A712-4AE0-8BD4-15937FCF255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1781842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90DAF52F-EA93-4A36-85BF-38A34E564639}" type="datetimeFigureOut">
              <a:rPr lang="hu-HU" smtClean="0"/>
              <a:t>2024. 05. 07.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91BF3C0-A712-4AE0-8BD4-15937FCF255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914616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AF52F-EA93-4A36-85BF-38A34E564639}" type="datetimeFigureOut">
              <a:rPr lang="hu-HU" smtClean="0"/>
              <a:t>2024. 05. 07.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BF3C0-A712-4AE0-8BD4-15937FCF255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7564805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0DAF52F-EA93-4A36-85BF-38A34E564639}" type="datetimeFigureOut">
              <a:rPr lang="hu-HU" smtClean="0"/>
              <a:t>2024. 05. 07.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91BF3C0-A712-4AE0-8BD4-15937FCF255D}" type="slidenum">
              <a:rPr lang="hu-HU" smtClean="0"/>
              <a:t>‹#›</a:t>
            </a:fld>
            <a:endParaRPr lang="hu-HU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11141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F63C252-E5FE-F3D9-722E-AB7591BC41E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hu-HU" dirty="0"/>
              <a:t>Fáziskontraszt mikroszkóp alapú sejt szegmentáció és klasszifikáció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F2065F8B-E3F1-CCFF-B28A-192E961FCF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455619"/>
            <a:ext cx="10058400" cy="1778925"/>
          </a:xfrm>
        </p:spPr>
        <p:txBody>
          <a:bodyPr/>
          <a:lstStyle/>
          <a:p>
            <a:r>
              <a:rPr lang="hu-HU" dirty="0"/>
              <a:t>SKÁRE ERIK</a:t>
            </a:r>
          </a:p>
          <a:p>
            <a:r>
              <a:rPr lang="hu-HU" dirty="0"/>
              <a:t>KONZULENS: BÉRES BÁLINT</a:t>
            </a:r>
          </a:p>
          <a:p>
            <a:r>
              <a:rPr lang="hu-HU" dirty="0"/>
              <a:t>2024.04.23.</a:t>
            </a:r>
          </a:p>
        </p:txBody>
      </p:sp>
    </p:spTree>
    <p:extLst>
      <p:ext uri="{BB962C8B-B14F-4D97-AF65-F5344CB8AC3E}">
        <p14:creationId xmlns:p14="http://schemas.microsoft.com/office/powerpoint/2010/main" val="7701194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2166CD0-5234-A240-15A2-8E91DB9628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Bevezetés</a:t>
            </a:r>
          </a:p>
        </p:txBody>
      </p:sp>
      <p:sp>
        <p:nvSpPr>
          <p:cNvPr id="7" name="Tartalom helye 2">
            <a:extLst>
              <a:ext uri="{FF2B5EF4-FFF2-40B4-BE49-F238E27FC236}">
                <a16:creationId xmlns:a16="http://schemas.microsoft.com/office/drawing/2014/main" id="{FDB3551D-8BFE-60E3-7B3E-516D51AA2F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3360"/>
          </a:xfrm>
        </p:spPr>
        <p:txBody>
          <a:bodyPr/>
          <a:lstStyle/>
          <a:p>
            <a:pPr marL="360000" indent="-180000">
              <a:buFont typeface="Arial" panose="020B0604020202020204" pitchFamily="34" charset="0"/>
              <a:buChar char="•"/>
            </a:pPr>
            <a:r>
              <a:rPr lang="hu-HU" dirty="0"/>
              <a:t>Rólam</a:t>
            </a:r>
          </a:p>
          <a:p>
            <a:pPr marL="652608" lvl="1" indent="-180000">
              <a:buFont typeface="Arial" panose="020B0604020202020204" pitchFamily="34" charset="0"/>
              <a:buChar char="•"/>
            </a:pPr>
            <a:r>
              <a:rPr lang="hu-HU" dirty="0"/>
              <a:t>Skáre Erik</a:t>
            </a:r>
          </a:p>
          <a:p>
            <a:pPr marL="652608" lvl="1" indent="-180000">
              <a:buFont typeface="Arial" panose="020B0604020202020204" pitchFamily="34" charset="0"/>
              <a:buChar char="•"/>
            </a:pPr>
            <a:r>
              <a:rPr lang="hu-HU" dirty="0"/>
              <a:t>Budapesti Műszaki és Gazdaságtudományi Egyetem</a:t>
            </a:r>
          </a:p>
          <a:p>
            <a:pPr marL="652608" lvl="1" indent="-180000">
              <a:buFont typeface="Arial" panose="020B0604020202020204" pitchFamily="34" charset="0"/>
              <a:buChar char="•"/>
            </a:pPr>
            <a:r>
              <a:rPr lang="hu-HU" dirty="0"/>
              <a:t>Harmadéves mérnökinformatikus hallgató</a:t>
            </a:r>
          </a:p>
          <a:p>
            <a:pPr marL="360000" indent="-180000">
              <a:buFont typeface="Arial" panose="020B0604020202020204" pitchFamily="34" charset="0"/>
              <a:buChar char="•"/>
            </a:pPr>
            <a:r>
              <a:rPr lang="hu-HU" dirty="0"/>
              <a:t>Fejlesztett rendszer</a:t>
            </a:r>
          </a:p>
          <a:p>
            <a:pPr marL="652608" lvl="1" indent="-180000">
              <a:buFont typeface="Arial" panose="020B0604020202020204" pitchFamily="34" charset="0"/>
              <a:buChar char="•"/>
            </a:pPr>
            <a:r>
              <a:rPr lang="hu-HU" dirty="0"/>
              <a:t>Fáziskontraszt mikroszkópos képek</a:t>
            </a:r>
          </a:p>
          <a:p>
            <a:pPr marL="652608" lvl="1" indent="-180000">
              <a:buFont typeface="Arial" panose="020B0604020202020204" pitchFamily="34" charset="0"/>
              <a:buChar char="•"/>
            </a:pPr>
            <a:r>
              <a:rPr lang="hu-HU" dirty="0"/>
              <a:t>Sejtek szegmentációja </a:t>
            </a:r>
            <a:r>
              <a:rPr lang="hu-HU" dirty="0">
                <a:sym typeface="Wingdings" panose="05000000000000000000" pitchFamily="2" charset="2"/>
              </a:rPr>
              <a:t> </a:t>
            </a:r>
            <a:r>
              <a:rPr lang="hu-HU" dirty="0" err="1">
                <a:sym typeface="Wingdings" panose="05000000000000000000" pitchFamily="2" charset="2"/>
              </a:rPr>
              <a:t>Cellpose</a:t>
            </a:r>
            <a:r>
              <a:rPr lang="hu-HU" dirty="0">
                <a:sym typeface="Wingdings" panose="05000000000000000000" pitchFamily="2" charset="2"/>
              </a:rPr>
              <a:t> szegmentációs modell</a:t>
            </a:r>
          </a:p>
          <a:p>
            <a:pPr marL="652608" lvl="1" indent="-180000">
              <a:buFont typeface="Arial" panose="020B0604020202020204" pitchFamily="34" charset="0"/>
              <a:buChar char="•"/>
            </a:pPr>
            <a:r>
              <a:rPr lang="hu-HU" dirty="0">
                <a:sym typeface="Wingdings" panose="05000000000000000000" pitchFamily="2" charset="2"/>
              </a:rPr>
              <a:t>Egyedi sejtek klasszifikációja  CNN háló</a:t>
            </a:r>
            <a:endParaRPr lang="hu-HU" dirty="0"/>
          </a:p>
          <a:p>
            <a:pPr marL="652608" lvl="1" indent="-180000">
              <a:buFont typeface="Arial" panose="020B0604020202020204" pitchFamily="34" charset="0"/>
              <a:buChar char="•"/>
            </a:pP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7996617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E4DFC36-DF2E-230F-0FB9-19964C55E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Adatok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C39C520E-21C0-21FE-45A3-EDB12E36F4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Annotált képek fáziskontraszt mikroszkópos forrásból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42F81D00-6ACC-E70B-BA99-625FF1A1D7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2733964"/>
            <a:ext cx="2884055" cy="288405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8687956B-08F5-5DC2-6DD1-37D0AAE6B7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4453" y="2733964"/>
            <a:ext cx="2884055" cy="288405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4B606726-0E98-6121-5F32-03C5F6AFD5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1625" y="2741662"/>
            <a:ext cx="2884055" cy="288405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150148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B939405-0F9B-51C3-878B-77A04932F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Cél</a:t>
            </a:r>
          </a:p>
        </p:txBody>
      </p:sp>
      <p:pic>
        <p:nvPicPr>
          <p:cNvPr id="13" name="Tartalom helye 12">
            <a:extLst>
              <a:ext uri="{FF2B5EF4-FFF2-40B4-BE49-F238E27FC236}">
                <a16:creationId xmlns:a16="http://schemas.microsoft.com/office/drawing/2014/main" id="{B67154FF-2931-9A20-3BD9-1C8E08DE90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171" y="2821710"/>
            <a:ext cx="2329411" cy="232941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15" name="Egyenes összekötő nyíllal 14">
            <a:extLst>
              <a:ext uri="{FF2B5EF4-FFF2-40B4-BE49-F238E27FC236}">
                <a16:creationId xmlns:a16="http://schemas.microsoft.com/office/drawing/2014/main" id="{0BE34881-0961-5432-DF65-A661495376E1}"/>
              </a:ext>
            </a:extLst>
          </p:cNvPr>
          <p:cNvCxnSpPr>
            <a:cxnSpLocks/>
          </p:cNvCxnSpPr>
          <p:nvPr/>
        </p:nvCxnSpPr>
        <p:spPr>
          <a:xfrm>
            <a:off x="3873389" y="4277886"/>
            <a:ext cx="104370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8" name="Kép 17">
            <a:extLst>
              <a:ext uri="{FF2B5EF4-FFF2-40B4-BE49-F238E27FC236}">
                <a16:creationId xmlns:a16="http://schemas.microsoft.com/office/drawing/2014/main" id="{9BAC39DA-79AA-366D-3FB1-B2FA42D599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5219" y="2821710"/>
            <a:ext cx="2329412" cy="232941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9" name="Szövegdoboz 18">
            <a:extLst>
              <a:ext uri="{FF2B5EF4-FFF2-40B4-BE49-F238E27FC236}">
                <a16:creationId xmlns:a16="http://schemas.microsoft.com/office/drawing/2014/main" id="{E825B1FB-7EA8-373B-DC9D-443C06515D7C}"/>
              </a:ext>
            </a:extLst>
          </p:cNvPr>
          <p:cNvSpPr txBox="1"/>
          <p:nvPr/>
        </p:nvSpPr>
        <p:spPr>
          <a:xfrm>
            <a:off x="3891862" y="3708712"/>
            <a:ext cx="10252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400" dirty="0"/>
              <a:t>Cellpose</a:t>
            </a:r>
            <a:br>
              <a:rPr lang="hu-HU" sz="1400" dirty="0"/>
            </a:br>
            <a:r>
              <a:rPr lang="hu-HU" sz="1400" dirty="0"/>
              <a:t>modell</a:t>
            </a:r>
          </a:p>
        </p:txBody>
      </p:sp>
      <p:pic>
        <p:nvPicPr>
          <p:cNvPr id="22" name="Kép 21">
            <a:extLst>
              <a:ext uri="{FF2B5EF4-FFF2-40B4-BE49-F238E27FC236}">
                <a16:creationId xmlns:a16="http://schemas.microsoft.com/office/drawing/2014/main" id="{A5256A6A-B016-0547-D7FB-4E8A59F34F1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63" t="71249" r="79143" b="19592"/>
          <a:stretch/>
        </p:blipFill>
        <p:spPr>
          <a:xfrm>
            <a:off x="8886428" y="2821710"/>
            <a:ext cx="1151773" cy="73294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3" name="Kép 22">
            <a:extLst>
              <a:ext uri="{FF2B5EF4-FFF2-40B4-BE49-F238E27FC236}">
                <a16:creationId xmlns:a16="http://schemas.microsoft.com/office/drawing/2014/main" id="{13A137D9-3178-961A-6826-41D0D6D81E2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94" t="13675" r="69766" b="77275"/>
          <a:stretch/>
        </p:blipFill>
        <p:spPr>
          <a:xfrm>
            <a:off x="8886428" y="4231932"/>
            <a:ext cx="1151771" cy="91918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5" name="Szövegdoboz 24">
            <a:extLst>
              <a:ext uri="{FF2B5EF4-FFF2-40B4-BE49-F238E27FC236}">
                <a16:creationId xmlns:a16="http://schemas.microsoft.com/office/drawing/2014/main" id="{FF95975B-20EF-7EA1-9C4F-EB2FBE240183}"/>
              </a:ext>
            </a:extLst>
          </p:cNvPr>
          <p:cNvSpPr txBox="1"/>
          <p:nvPr/>
        </p:nvSpPr>
        <p:spPr>
          <a:xfrm>
            <a:off x="9319148" y="3645259"/>
            <a:ext cx="286328" cy="505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000"/>
              </a:lnSpc>
            </a:pPr>
            <a:r>
              <a:rPr lang="hu-HU" dirty="0"/>
              <a:t>.</a:t>
            </a:r>
            <a:br>
              <a:rPr lang="hu-HU" dirty="0"/>
            </a:br>
            <a:r>
              <a:rPr lang="hu-HU" dirty="0"/>
              <a:t>.</a:t>
            </a:r>
            <a:br>
              <a:rPr lang="hu-HU" dirty="0"/>
            </a:br>
            <a:r>
              <a:rPr lang="hu-HU" dirty="0"/>
              <a:t>.</a:t>
            </a:r>
          </a:p>
        </p:txBody>
      </p:sp>
      <p:cxnSp>
        <p:nvCxnSpPr>
          <p:cNvPr id="27" name="Egyenes összekötő nyíllal 26">
            <a:extLst>
              <a:ext uri="{FF2B5EF4-FFF2-40B4-BE49-F238E27FC236}">
                <a16:creationId xmlns:a16="http://schemas.microsoft.com/office/drawing/2014/main" id="{2A855314-8FB8-73CC-0CC8-0A70B724A90F}"/>
              </a:ext>
            </a:extLst>
          </p:cNvPr>
          <p:cNvCxnSpPr>
            <a:cxnSpLocks/>
          </p:cNvCxnSpPr>
          <p:nvPr/>
        </p:nvCxnSpPr>
        <p:spPr>
          <a:xfrm>
            <a:off x="7643676" y="3480858"/>
            <a:ext cx="104370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8" name="Szövegdoboz 27">
            <a:extLst>
              <a:ext uri="{FF2B5EF4-FFF2-40B4-BE49-F238E27FC236}">
                <a16:creationId xmlns:a16="http://schemas.microsoft.com/office/drawing/2014/main" id="{E4793323-5FF3-66C0-79FC-65FFFEB09753}"/>
              </a:ext>
            </a:extLst>
          </p:cNvPr>
          <p:cNvSpPr txBox="1"/>
          <p:nvPr/>
        </p:nvSpPr>
        <p:spPr>
          <a:xfrm>
            <a:off x="7589643" y="2911684"/>
            <a:ext cx="12230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400" dirty="0"/>
              <a:t>Klasszifikációs</a:t>
            </a:r>
            <a:br>
              <a:rPr lang="hu-HU" sz="1400" dirty="0"/>
            </a:br>
            <a:r>
              <a:rPr lang="hu-HU" sz="1400" dirty="0"/>
              <a:t>modell</a:t>
            </a:r>
          </a:p>
        </p:txBody>
      </p:sp>
      <p:cxnSp>
        <p:nvCxnSpPr>
          <p:cNvPr id="29" name="Egyenes összekötő nyíllal 28">
            <a:extLst>
              <a:ext uri="{FF2B5EF4-FFF2-40B4-BE49-F238E27FC236}">
                <a16:creationId xmlns:a16="http://schemas.microsoft.com/office/drawing/2014/main" id="{2E688C43-2720-CF77-779B-CC533049F9D3}"/>
              </a:ext>
            </a:extLst>
          </p:cNvPr>
          <p:cNvCxnSpPr>
            <a:cxnSpLocks/>
          </p:cNvCxnSpPr>
          <p:nvPr/>
        </p:nvCxnSpPr>
        <p:spPr>
          <a:xfrm>
            <a:off x="7643676" y="4910888"/>
            <a:ext cx="104370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0" name="Szövegdoboz 29">
            <a:extLst>
              <a:ext uri="{FF2B5EF4-FFF2-40B4-BE49-F238E27FC236}">
                <a16:creationId xmlns:a16="http://schemas.microsoft.com/office/drawing/2014/main" id="{5EE1CAE5-A4D8-FC8F-AEC3-7235272D89DD}"/>
              </a:ext>
            </a:extLst>
          </p:cNvPr>
          <p:cNvSpPr txBox="1"/>
          <p:nvPr/>
        </p:nvSpPr>
        <p:spPr>
          <a:xfrm>
            <a:off x="7589643" y="4341714"/>
            <a:ext cx="12230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400" dirty="0"/>
              <a:t>Klasszifikációs</a:t>
            </a:r>
            <a:br>
              <a:rPr lang="hu-HU" sz="1400" dirty="0"/>
            </a:br>
            <a:r>
              <a:rPr lang="hu-HU" sz="1400" dirty="0"/>
              <a:t>modell</a:t>
            </a:r>
          </a:p>
        </p:txBody>
      </p:sp>
      <p:sp>
        <p:nvSpPr>
          <p:cNvPr id="31" name="Szövegdoboz 30">
            <a:extLst>
              <a:ext uri="{FF2B5EF4-FFF2-40B4-BE49-F238E27FC236}">
                <a16:creationId xmlns:a16="http://schemas.microsoft.com/office/drawing/2014/main" id="{3166F296-50FF-AEA6-A15D-D085E760D0BF}"/>
              </a:ext>
            </a:extLst>
          </p:cNvPr>
          <p:cNvSpPr txBox="1"/>
          <p:nvPr/>
        </p:nvSpPr>
        <p:spPr>
          <a:xfrm>
            <a:off x="10111970" y="2988628"/>
            <a:ext cx="12579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b="1" dirty="0"/>
              <a:t>Sejtvonal</a:t>
            </a:r>
          </a:p>
        </p:txBody>
      </p:sp>
      <p:sp>
        <p:nvSpPr>
          <p:cNvPr id="32" name="Szövegdoboz 31">
            <a:extLst>
              <a:ext uri="{FF2B5EF4-FFF2-40B4-BE49-F238E27FC236}">
                <a16:creationId xmlns:a16="http://schemas.microsoft.com/office/drawing/2014/main" id="{D22F3B5D-5C61-5C6E-FADC-65880912294D}"/>
              </a:ext>
            </a:extLst>
          </p:cNvPr>
          <p:cNvSpPr txBox="1"/>
          <p:nvPr/>
        </p:nvSpPr>
        <p:spPr>
          <a:xfrm>
            <a:off x="10165082" y="4506860"/>
            <a:ext cx="1151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b="1" dirty="0"/>
              <a:t>Sejtvonal</a:t>
            </a:r>
          </a:p>
        </p:txBody>
      </p:sp>
    </p:spTree>
    <p:extLst>
      <p:ext uri="{BB962C8B-B14F-4D97-AF65-F5344CB8AC3E}">
        <p14:creationId xmlns:p14="http://schemas.microsoft.com/office/powerpoint/2010/main" val="30808796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11988B3-FB19-A7A1-5CF7-37C020B84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Szegmentációs modell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7A58D6B4-4171-700B-EF75-BE33A90310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60000" indent="-180000">
              <a:buFont typeface="Arial" panose="020B0604020202020204" pitchFamily="34" charset="0"/>
              <a:buChar char="•"/>
            </a:pPr>
            <a:r>
              <a:rPr lang="hu-HU" dirty="0"/>
              <a:t>Globális szegmentációs képesség szükséges</a:t>
            </a:r>
          </a:p>
          <a:p>
            <a:pPr marL="652608" lvl="1" indent="-180000">
              <a:buFont typeface="Arial" panose="020B0604020202020204" pitchFamily="34" charset="0"/>
              <a:buChar char="•"/>
            </a:pPr>
            <a:r>
              <a:rPr lang="hu-HU" dirty="0"/>
              <a:t>Sokféle sejtvonalat használunk a tanításhoz</a:t>
            </a:r>
          </a:p>
          <a:p>
            <a:pPr marL="360000" indent="-180000">
              <a:buFont typeface="Arial" panose="020B0604020202020204" pitchFamily="34" charset="0"/>
              <a:buChar char="•"/>
            </a:pPr>
            <a:r>
              <a:rPr lang="hu-HU" dirty="0"/>
              <a:t>Az adathalmazunk kicsi</a:t>
            </a:r>
          </a:p>
          <a:p>
            <a:pPr marL="652608" lvl="1" indent="-180000">
              <a:buFont typeface="Arial" panose="020B0604020202020204" pitchFamily="34" charset="0"/>
              <a:buChar char="•"/>
            </a:pPr>
            <a:r>
              <a:rPr lang="hu-HU" dirty="0"/>
              <a:t>Egy előre tanított modellt finom hangolunk, így jobb eredmény érhető el</a:t>
            </a:r>
          </a:p>
          <a:p>
            <a:pPr marL="652608" lvl="1" indent="-180000">
              <a:buFont typeface="Arial" panose="020B0604020202020204" pitchFamily="34" charset="0"/>
              <a:buChar char="•"/>
            </a:pPr>
            <a:r>
              <a:rPr lang="hu-HU" dirty="0"/>
              <a:t>Ehhez tökéletes a </a:t>
            </a:r>
            <a:r>
              <a:rPr lang="hu-HU" dirty="0" err="1"/>
              <a:t>Cellpose</a:t>
            </a:r>
            <a:r>
              <a:rPr lang="hu-HU" dirty="0"/>
              <a:t> cyto3 modellje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773D9696-0BF9-A734-5C96-F0630D9159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" y="4109105"/>
            <a:ext cx="5508625" cy="1499637"/>
          </a:xfrm>
          <a:prstGeom prst="rect">
            <a:avLst/>
          </a:prstGeom>
        </p:spPr>
      </p:pic>
      <p:sp>
        <p:nvSpPr>
          <p:cNvPr id="6" name="Szövegdoboz 5">
            <a:extLst>
              <a:ext uri="{FF2B5EF4-FFF2-40B4-BE49-F238E27FC236}">
                <a16:creationId xmlns:a16="http://schemas.microsoft.com/office/drawing/2014/main" id="{EDF12393-8393-F23E-7B2C-686162E4C254}"/>
              </a:ext>
            </a:extLst>
          </p:cNvPr>
          <p:cNvSpPr txBox="1"/>
          <p:nvPr/>
        </p:nvSpPr>
        <p:spPr>
          <a:xfrm>
            <a:off x="2609301" y="5754255"/>
            <a:ext cx="24845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400" dirty="0" err="1"/>
              <a:t>Cellpose</a:t>
            </a:r>
            <a:r>
              <a:rPr lang="hu-HU" sz="1400" dirty="0"/>
              <a:t> adathalmaz (nagy)</a:t>
            </a:r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1B323712-EF13-E852-6D50-3C9BD3FBD7F8}"/>
              </a:ext>
            </a:extLst>
          </p:cNvPr>
          <p:cNvSpPr txBox="1"/>
          <p:nvPr/>
        </p:nvSpPr>
        <p:spPr>
          <a:xfrm>
            <a:off x="6853382" y="4449465"/>
            <a:ext cx="89592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4400" b="1" dirty="0"/>
              <a:t>+</a:t>
            </a:r>
          </a:p>
        </p:txBody>
      </p:sp>
      <p:pic>
        <p:nvPicPr>
          <p:cNvPr id="9" name="Kép 8">
            <a:extLst>
              <a:ext uri="{FF2B5EF4-FFF2-40B4-BE49-F238E27FC236}">
                <a16:creationId xmlns:a16="http://schemas.microsoft.com/office/drawing/2014/main" id="{5C1CB350-1841-A957-BC30-49F8768F26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6786" y="4109105"/>
            <a:ext cx="1504142" cy="1504142"/>
          </a:xfrm>
          <a:prstGeom prst="rect">
            <a:avLst/>
          </a:prstGeom>
        </p:spPr>
      </p:pic>
      <p:pic>
        <p:nvPicPr>
          <p:cNvPr id="11" name="Kép 10">
            <a:extLst>
              <a:ext uri="{FF2B5EF4-FFF2-40B4-BE49-F238E27FC236}">
                <a16:creationId xmlns:a16="http://schemas.microsoft.com/office/drawing/2014/main" id="{CF47730C-707F-7AE1-25DD-372050C75C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0004" y="4109105"/>
            <a:ext cx="1504142" cy="1504142"/>
          </a:xfrm>
          <a:prstGeom prst="rect">
            <a:avLst/>
          </a:prstGeom>
        </p:spPr>
      </p:pic>
      <p:sp>
        <p:nvSpPr>
          <p:cNvPr id="13" name="Szövegdoboz 12">
            <a:extLst>
              <a:ext uri="{FF2B5EF4-FFF2-40B4-BE49-F238E27FC236}">
                <a16:creationId xmlns:a16="http://schemas.microsoft.com/office/drawing/2014/main" id="{D5459667-6630-D68B-B6CB-DF5BB25245D5}"/>
              </a:ext>
            </a:extLst>
          </p:cNvPr>
          <p:cNvSpPr txBox="1"/>
          <p:nvPr/>
        </p:nvSpPr>
        <p:spPr>
          <a:xfrm>
            <a:off x="8257713" y="5754254"/>
            <a:ext cx="24845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400" dirty="0"/>
              <a:t>Adathalmazunk (kicsi)</a:t>
            </a:r>
          </a:p>
        </p:txBody>
      </p:sp>
      <p:sp>
        <p:nvSpPr>
          <p:cNvPr id="14" name="Szövegdoboz 13">
            <a:extLst>
              <a:ext uri="{FF2B5EF4-FFF2-40B4-BE49-F238E27FC236}">
                <a16:creationId xmlns:a16="http://schemas.microsoft.com/office/drawing/2014/main" id="{814CFCAC-24F8-ED54-1CEE-B3EDD0D2649A}"/>
              </a:ext>
            </a:extLst>
          </p:cNvPr>
          <p:cNvSpPr txBox="1"/>
          <p:nvPr/>
        </p:nvSpPr>
        <p:spPr>
          <a:xfrm>
            <a:off x="142369" y="6498531"/>
            <a:ext cx="116062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400" dirty="0" err="1">
                <a:solidFill>
                  <a:srgbClr val="002060"/>
                </a:solidFill>
              </a:rPr>
              <a:t>Stringer</a:t>
            </a:r>
            <a:r>
              <a:rPr lang="hu-HU" sz="1400" dirty="0">
                <a:solidFill>
                  <a:srgbClr val="002060"/>
                </a:solidFill>
              </a:rPr>
              <a:t>, </a:t>
            </a:r>
            <a:r>
              <a:rPr lang="hu-HU" sz="1400" dirty="0" err="1">
                <a:solidFill>
                  <a:srgbClr val="002060"/>
                </a:solidFill>
              </a:rPr>
              <a:t>Carsen</a:t>
            </a:r>
            <a:r>
              <a:rPr lang="hu-HU" sz="1400" dirty="0">
                <a:solidFill>
                  <a:srgbClr val="002060"/>
                </a:solidFill>
              </a:rPr>
              <a:t> &amp; </a:t>
            </a:r>
            <a:r>
              <a:rPr lang="hu-HU" sz="1400" dirty="0" err="1">
                <a:solidFill>
                  <a:srgbClr val="002060"/>
                </a:solidFill>
              </a:rPr>
              <a:t>Michaelos</a:t>
            </a:r>
            <a:r>
              <a:rPr lang="hu-HU" sz="1400" dirty="0">
                <a:solidFill>
                  <a:srgbClr val="002060"/>
                </a:solidFill>
              </a:rPr>
              <a:t>, </a:t>
            </a:r>
            <a:r>
              <a:rPr lang="hu-HU" sz="1400" dirty="0" err="1">
                <a:solidFill>
                  <a:srgbClr val="002060"/>
                </a:solidFill>
              </a:rPr>
              <a:t>Michalis</a:t>
            </a:r>
            <a:r>
              <a:rPr lang="hu-HU" sz="1400" dirty="0">
                <a:solidFill>
                  <a:srgbClr val="002060"/>
                </a:solidFill>
              </a:rPr>
              <a:t> &amp; </a:t>
            </a:r>
            <a:r>
              <a:rPr lang="hu-HU" sz="1400" dirty="0" err="1">
                <a:solidFill>
                  <a:srgbClr val="002060"/>
                </a:solidFill>
              </a:rPr>
              <a:t>Pachitariu</a:t>
            </a:r>
            <a:r>
              <a:rPr lang="hu-HU" sz="1400" dirty="0">
                <a:solidFill>
                  <a:srgbClr val="002060"/>
                </a:solidFill>
              </a:rPr>
              <a:t>, Marius. (2020). </a:t>
            </a:r>
            <a:r>
              <a:rPr lang="hu-HU" sz="1400" dirty="0" err="1">
                <a:solidFill>
                  <a:srgbClr val="002060"/>
                </a:solidFill>
              </a:rPr>
              <a:t>Cellpose</a:t>
            </a:r>
            <a:r>
              <a:rPr lang="hu-HU" sz="1400" dirty="0">
                <a:solidFill>
                  <a:srgbClr val="002060"/>
                </a:solidFill>
              </a:rPr>
              <a:t>: A </a:t>
            </a:r>
            <a:r>
              <a:rPr lang="hu-HU" sz="1400" dirty="0" err="1">
                <a:solidFill>
                  <a:srgbClr val="002060"/>
                </a:solidFill>
              </a:rPr>
              <a:t>generalist</a:t>
            </a:r>
            <a:r>
              <a:rPr lang="hu-HU" sz="1400" dirty="0">
                <a:solidFill>
                  <a:srgbClr val="002060"/>
                </a:solidFill>
              </a:rPr>
              <a:t> </a:t>
            </a:r>
            <a:r>
              <a:rPr lang="hu-HU" sz="1400" dirty="0" err="1">
                <a:solidFill>
                  <a:srgbClr val="002060"/>
                </a:solidFill>
              </a:rPr>
              <a:t>algorithm</a:t>
            </a:r>
            <a:r>
              <a:rPr lang="hu-HU" sz="1400" dirty="0">
                <a:solidFill>
                  <a:srgbClr val="002060"/>
                </a:solidFill>
              </a:rPr>
              <a:t> </a:t>
            </a:r>
            <a:r>
              <a:rPr lang="hu-HU" sz="1400" dirty="0" err="1">
                <a:solidFill>
                  <a:srgbClr val="002060"/>
                </a:solidFill>
              </a:rPr>
              <a:t>for</a:t>
            </a:r>
            <a:r>
              <a:rPr lang="hu-HU" sz="1400" dirty="0">
                <a:solidFill>
                  <a:srgbClr val="002060"/>
                </a:solidFill>
              </a:rPr>
              <a:t> </a:t>
            </a:r>
            <a:r>
              <a:rPr lang="hu-HU" sz="1400" dirty="0" err="1">
                <a:solidFill>
                  <a:srgbClr val="002060"/>
                </a:solidFill>
              </a:rPr>
              <a:t>cellular</a:t>
            </a:r>
            <a:r>
              <a:rPr lang="hu-HU" sz="1400" dirty="0">
                <a:solidFill>
                  <a:srgbClr val="002060"/>
                </a:solidFill>
              </a:rPr>
              <a:t> </a:t>
            </a:r>
            <a:r>
              <a:rPr lang="hu-HU" sz="1400" dirty="0" err="1">
                <a:solidFill>
                  <a:srgbClr val="002060"/>
                </a:solidFill>
              </a:rPr>
              <a:t>segmentation</a:t>
            </a:r>
            <a:r>
              <a:rPr lang="hu-HU" sz="1400" dirty="0">
                <a:solidFill>
                  <a:srgbClr val="002060"/>
                </a:solidFill>
              </a:rPr>
              <a:t>. 10.1101/2020.02.02.931238.</a:t>
            </a:r>
          </a:p>
        </p:txBody>
      </p:sp>
    </p:spTree>
    <p:extLst>
      <p:ext uri="{BB962C8B-B14F-4D97-AF65-F5344CB8AC3E}">
        <p14:creationId xmlns:p14="http://schemas.microsoft.com/office/powerpoint/2010/main" val="28885348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D44F2EB-AB40-1721-E143-9348B0DD59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Klasszifikációs modell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FF92A48A-6701-9AF7-892D-7180F8425E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60000" indent="-180000">
              <a:buFont typeface="Arial" panose="020B0604020202020204" pitchFamily="34" charset="0"/>
              <a:buChar char="•"/>
            </a:pPr>
            <a:r>
              <a:rPr lang="hu-HU" dirty="0"/>
              <a:t>CNN architektúra. (</a:t>
            </a:r>
            <a:r>
              <a:rPr lang="hu-HU" dirty="0" err="1"/>
              <a:t>ResNet</a:t>
            </a:r>
            <a:r>
              <a:rPr lang="hu-HU" dirty="0"/>
              <a:t> finom hangolása)</a:t>
            </a:r>
          </a:p>
          <a:p>
            <a:pPr marL="360000" indent="-180000">
              <a:buFont typeface="Arial" panose="020B0604020202020204" pitchFamily="34" charset="0"/>
              <a:buChar char="•"/>
            </a:pPr>
            <a:r>
              <a:rPr lang="hu-HU" dirty="0"/>
              <a:t>Egy valószínűségi eloszlást jósol a lehetséges sejtvonalakkal</a:t>
            </a:r>
          </a:p>
          <a:p>
            <a:pPr marL="360000" indent="-180000">
              <a:buFont typeface="Arial" panose="020B0604020202020204" pitchFamily="34" charset="0"/>
              <a:buChar char="•"/>
            </a:pPr>
            <a:r>
              <a:rPr lang="hu-HU" dirty="0"/>
              <a:t>Felülvizsgálat szükséges</a:t>
            </a:r>
          </a:p>
          <a:p>
            <a:pPr marL="652608" lvl="1" indent="-180000">
              <a:buFont typeface="Arial" panose="020B0604020202020204" pitchFamily="34" charset="0"/>
              <a:buChar char="•"/>
            </a:pPr>
            <a:r>
              <a:rPr lang="hu-HU" dirty="0"/>
              <a:t>Tényleg általánosított a modell?</a:t>
            </a:r>
          </a:p>
          <a:p>
            <a:pPr marL="652608" lvl="1" indent="-180000">
              <a:buFont typeface="Arial" panose="020B0604020202020204" pitchFamily="34" charset="0"/>
              <a:buChar char="•"/>
            </a:pPr>
            <a:r>
              <a:rPr lang="hu-HU" dirty="0"/>
              <a:t>Vagy csak a mérési metodika sajátosságait tanulta meg?</a:t>
            </a: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1671A501-79D1-C947-D9CE-F7B39C2E8A0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63" t="71249" r="79143" b="19592"/>
          <a:stretch/>
        </p:blipFill>
        <p:spPr>
          <a:xfrm>
            <a:off x="1235826" y="4354877"/>
            <a:ext cx="2108907" cy="134203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Kép 10">
            <a:extLst>
              <a:ext uri="{FF2B5EF4-FFF2-40B4-BE49-F238E27FC236}">
                <a16:creationId xmlns:a16="http://schemas.microsoft.com/office/drawing/2014/main" id="{C43B58DD-2716-5FA3-E8F3-2707E20FAC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8691" y="4187370"/>
            <a:ext cx="4091710" cy="1658574"/>
          </a:xfrm>
          <a:prstGeom prst="rect">
            <a:avLst/>
          </a:prstGeom>
        </p:spPr>
      </p:pic>
      <p:cxnSp>
        <p:nvCxnSpPr>
          <p:cNvPr id="13" name="Egyenes összekötő nyíllal 12">
            <a:extLst>
              <a:ext uri="{FF2B5EF4-FFF2-40B4-BE49-F238E27FC236}">
                <a16:creationId xmlns:a16="http://schemas.microsoft.com/office/drawing/2014/main" id="{352E8FB6-BA70-2986-B265-1C8D01CD6BF2}"/>
              </a:ext>
            </a:extLst>
          </p:cNvPr>
          <p:cNvCxnSpPr>
            <a:cxnSpLocks/>
          </p:cNvCxnSpPr>
          <p:nvPr/>
        </p:nvCxnSpPr>
        <p:spPr>
          <a:xfrm>
            <a:off x="3537528" y="5016657"/>
            <a:ext cx="55418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Egyenes összekötő nyíllal 14">
            <a:extLst>
              <a:ext uri="{FF2B5EF4-FFF2-40B4-BE49-F238E27FC236}">
                <a16:creationId xmlns:a16="http://schemas.microsoft.com/office/drawing/2014/main" id="{AB6C89D3-3B6F-419E-48C0-B886F34975D7}"/>
              </a:ext>
            </a:extLst>
          </p:cNvPr>
          <p:cNvCxnSpPr>
            <a:cxnSpLocks/>
          </p:cNvCxnSpPr>
          <p:nvPr/>
        </p:nvCxnSpPr>
        <p:spPr>
          <a:xfrm>
            <a:off x="8434648" y="5026817"/>
            <a:ext cx="55418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Téglalap 15">
            <a:extLst>
              <a:ext uri="{FF2B5EF4-FFF2-40B4-BE49-F238E27FC236}">
                <a16:creationId xmlns:a16="http://schemas.microsoft.com/office/drawing/2014/main" id="{3E29BD41-8B4B-4BA4-125F-A40CBD22FC26}"/>
              </a:ext>
            </a:extLst>
          </p:cNvPr>
          <p:cNvSpPr/>
          <p:nvPr/>
        </p:nvSpPr>
        <p:spPr>
          <a:xfrm>
            <a:off x="9272848" y="4348219"/>
            <a:ext cx="1737360" cy="25715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7" name="Téglalap 16">
            <a:extLst>
              <a:ext uri="{FF2B5EF4-FFF2-40B4-BE49-F238E27FC236}">
                <a16:creationId xmlns:a16="http://schemas.microsoft.com/office/drawing/2014/main" id="{D15F9EAC-DDDB-05F6-50CD-4793975651BA}"/>
              </a:ext>
            </a:extLst>
          </p:cNvPr>
          <p:cNvSpPr/>
          <p:nvPr/>
        </p:nvSpPr>
        <p:spPr>
          <a:xfrm>
            <a:off x="9272848" y="4944388"/>
            <a:ext cx="812800" cy="25715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8" name="Téglalap 17">
            <a:extLst>
              <a:ext uri="{FF2B5EF4-FFF2-40B4-BE49-F238E27FC236}">
                <a16:creationId xmlns:a16="http://schemas.microsoft.com/office/drawing/2014/main" id="{04415BDE-5E28-DF4A-3B0F-FF89B6B9A8AE}"/>
              </a:ext>
            </a:extLst>
          </p:cNvPr>
          <p:cNvSpPr/>
          <p:nvPr/>
        </p:nvSpPr>
        <p:spPr>
          <a:xfrm>
            <a:off x="9272848" y="5540557"/>
            <a:ext cx="1310640" cy="25715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0" name="Szövegdoboz 19">
            <a:extLst>
              <a:ext uri="{FF2B5EF4-FFF2-40B4-BE49-F238E27FC236}">
                <a16:creationId xmlns:a16="http://schemas.microsoft.com/office/drawing/2014/main" id="{6B14567C-072F-B406-D948-4225F8FF9C2A}"/>
              </a:ext>
            </a:extLst>
          </p:cNvPr>
          <p:cNvSpPr txBox="1"/>
          <p:nvPr/>
        </p:nvSpPr>
        <p:spPr>
          <a:xfrm>
            <a:off x="140476" y="6492348"/>
            <a:ext cx="60940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u-HU" sz="1400" dirty="0">
                <a:solidFill>
                  <a:srgbClr val="002060"/>
                </a:solidFill>
              </a:rPr>
              <a:t>https://www.mdpi.com/1099-4300/19/6/242</a:t>
            </a:r>
          </a:p>
        </p:txBody>
      </p:sp>
    </p:spTree>
    <p:extLst>
      <p:ext uri="{BB962C8B-B14F-4D97-AF65-F5344CB8AC3E}">
        <p14:creationId xmlns:p14="http://schemas.microsoft.com/office/powerpoint/2010/main" val="23294614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017ADF7-4236-989D-A606-6D3FEDB56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Összefoglalás</a:t>
            </a:r>
          </a:p>
        </p:txBody>
      </p:sp>
      <p:sp>
        <p:nvSpPr>
          <p:cNvPr id="4" name="Tartalom helye 2">
            <a:extLst>
              <a:ext uri="{FF2B5EF4-FFF2-40B4-BE49-F238E27FC236}">
                <a16:creationId xmlns:a16="http://schemas.microsoft.com/office/drawing/2014/main" id="{7216BD04-285C-7030-6CED-2F870C825D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3360"/>
          </a:xfrm>
        </p:spPr>
        <p:txBody>
          <a:bodyPr/>
          <a:lstStyle/>
          <a:p>
            <a:pPr marL="360000" indent="-180000">
              <a:buFont typeface="Arial" panose="020B0604020202020204" pitchFamily="34" charset="0"/>
              <a:buChar char="•"/>
            </a:pPr>
            <a:r>
              <a:rPr lang="hu-HU" dirty="0"/>
              <a:t>Adathalmaz</a:t>
            </a:r>
          </a:p>
          <a:p>
            <a:pPr marL="652608" lvl="1" indent="-180000">
              <a:buFont typeface="Arial" panose="020B0604020202020204" pitchFamily="34" charset="0"/>
              <a:buChar char="•"/>
            </a:pPr>
            <a:r>
              <a:rPr lang="hu-HU" dirty="0"/>
              <a:t>Annotált mikroszkópos képek</a:t>
            </a:r>
          </a:p>
          <a:p>
            <a:pPr marL="360000" indent="-180000">
              <a:buFont typeface="Arial" panose="020B0604020202020204" pitchFamily="34" charset="0"/>
              <a:buChar char="•"/>
            </a:pPr>
            <a:r>
              <a:rPr lang="hu-HU" dirty="0"/>
              <a:t>Kép szegmentálása, majd egyedi sejtek klasszifikálása</a:t>
            </a:r>
          </a:p>
          <a:p>
            <a:pPr marL="360000" indent="-180000">
              <a:buFont typeface="Arial" panose="020B0604020202020204" pitchFamily="34" charset="0"/>
              <a:buChar char="•"/>
            </a:pPr>
            <a:r>
              <a:rPr lang="hu-HU" dirty="0"/>
              <a:t>Szegmentációs modell</a:t>
            </a:r>
          </a:p>
          <a:p>
            <a:pPr marL="652608" lvl="1" indent="-180000">
              <a:buFont typeface="Arial" panose="020B0604020202020204" pitchFamily="34" charset="0"/>
              <a:buChar char="•"/>
            </a:pPr>
            <a:r>
              <a:rPr lang="hu-HU" dirty="0"/>
              <a:t>Finom hangolt </a:t>
            </a:r>
            <a:r>
              <a:rPr lang="hu-HU" dirty="0" err="1"/>
              <a:t>Cellpose</a:t>
            </a:r>
            <a:r>
              <a:rPr lang="hu-HU" dirty="0"/>
              <a:t> modell</a:t>
            </a:r>
          </a:p>
          <a:p>
            <a:pPr marL="360000" indent="-180000">
              <a:buFont typeface="Arial" panose="020B0604020202020204" pitchFamily="34" charset="0"/>
              <a:buChar char="•"/>
            </a:pPr>
            <a:r>
              <a:rPr lang="hu-HU" dirty="0"/>
              <a:t>Klasszifikációs modell</a:t>
            </a:r>
          </a:p>
          <a:p>
            <a:pPr marL="652608" lvl="1" indent="-180000">
              <a:buFont typeface="Arial" panose="020B0604020202020204" pitchFamily="34" charset="0"/>
              <a:buChar char="•"/>
            </a:pPr>
            <a:r>
              <a:rPr lang="hu-HU" dirty="0"/>
              <a:t>CNN (</a:t>
            </a:r>
            <a:r>
              <a:rPr lang="hu-HU" dirty="0" err="1"/>
              <a:t>ResNet</a:t>
            </a:r>
            <a:r>
              <a:rPr lang="hu-HU" dirty="0"/>
              <a:t> finom hangolása)</a:t>
            </a:r>
          </a:p>
          <a:p>
            <a:pPr marL="652608" lvl="1" indent="-180000">
              <a:buFont typeface="Arial" panose="020B0604020202020204" pitchFamily="34" charset="0"/>
              <a:buChar char="•"/>
            </a:pPr>
            <a:r>
              <a:rPr lang="hu-HU" dirty="0"/>
              <a:t>Felülvizsgálat</a:t>
            </a:r>
          </a:p>
        </p:txBody>
      </p:sp>
    </p:spTree>
    <p:extLst>
      <p:ext uri="{BB962C8B-B14F-4D97-AF65-F5344CB8AC3E}">
        <p14:creationId xmlns:p14="http://schemas.microsoft.com/office/powerpoint/2010/main" val="3143878559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ktív">
  <a:themeElements>
    <a:clrScheme name="Retrospektív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ktív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ktív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95</TotalTime>
  <Words>207</Words>
  <Application>Microsoft Office PowerPoint</Application>
  <PresentationFormat>Szélesvásznú</PresentationFormat>
  <Paragraphs>51</Paragraphs>
  <Slides>7</Slides>
  <Notes>3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4</vt:i4>
      </vt:variant>
      <vt:variant>
        <vt:lpstr>Téma</vt:lpstr>
      </vt:variant>
      <vt:variant>
        <vt:i4>1</vt:i4>
      </vt:variant>
      <vt:variant>
        <vt:lpstr>Diacímek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Wingdings</vt:lpstr>
      <vt:lpstr>Retrospektív</vt:lpstr>
      <vt:lpstr>Fáziskontraszt mikroszkóp alapú sejt szegmentáció és klasszifikáció</vt:lpstr>
      <vt:lpstr>Bevezetés</vt:lpstr>
      <vt:lpstr>Adatok</vt:lpstr>
      <vt:lpstr>Cél</vt:lpstr>
      <vt:lpstr>Szegmentációs modell</vt:lpstr>
      <vt:lpstr>Klasszifikációs modell</vt:lpstr>
      <vt:lpstr>Összefoglalás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Cell segmentation / classification</dc:title>
  <dc:creator>Skáre Erik</dc:creator>
  <cp:lastModifiedBy>Skáre Erik</cp:lastModifiedBy>
  <cp:revision>158</cp:revision>
  <dcterms:created xsi:type="dcterms:W3CDTF">2024-04-21T19:58:45Z</dcterms:created>
  <dcterms:modified xsi:type="dcterms:W3CDTF">2024-05-07T22:08:20Z</dcterms:modified>
</cp:coreProperties>
</file>